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3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7" r:id="rId5"/>
    <p:sldId id="258" r:id="rId6"/>
    <p:sldId id="293" r:id="rId7"/>
    <p:sldId id="289" r:id="rId8"/>
    <p:sldId id="290" r:id="rId9"/>
    <p:sldId id="294" r:id="rId10"/>
    <p:sldId id="286" r:id="rId11"/>
    <p:sldId id="283" r:id="rId12"/>
    <p:sldId id="278" r:id="rId13"/>
    <p:sldId id="276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1541" autoAdjust="0"/>
  </p:normalViewPr>
  <p:slideViewPr>
    <p:cSldViewPr snapToGrid="0" showGuides="1">
      <p:cViewPr varScale="1">
        <p:scale>
          <a:sx n="68" d="100"/>
          <a:sy n="68" d="100"/>
        </p:scale>
        <p:origin x="75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kas\Desktop\TH-Wildau\Master\2.%20Semester\WSF\Tests%20und%20Vorbereitungen\Auswertungen%20Dat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Tabelle1!$D$1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2800" b="0" i="0" u="none" strike="noStrike" baseline="0" dirty="0"/>
                      <a:t>44.620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996-4C65-B211-B600826A7EB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2800" b="0" i="0" u="none" strike="noStrike" baseline="0" dirty="0"/>
                      <a:t>223.100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996-4C65-B211-B600826A7EB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z="2800" b="0" i="0" u="none" strike="noStrike" baseline="0" dirty="0"/>
                      <a:t>954.868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996-4C65-B211-B600826A7EB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2800" b="0" i="0" u="none" strike="noStrike" baseline="0" dirty="0"/>
                      <a:t>11.458.416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996-4C65-B211-B600826A7E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Tabelle1!$C$2:$C$5</c:f>
              <c:strCache>
                <c:ptCount val="4"/>
                <c:pt idx="0">
                  <c:v>je Tag </c:v>
                </c:pt>
                <c:pt idx="1">
                  <c:v>je Woche </c:v>
                </c:pt>
                <c:pt idx="2">
                  <c:v>je Monat </c:v>
                </c:pt>
                <c:pt idx="3">
                  <c:v>je Jahr 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44620</c:v>
                </c:pt>
                <c:pt idx="1">
                  <c:v>223100</c:v>
                </c:pt>
                <c:pt idx="2">
                  <c:v>954868</c:v>
                </c:pt>
                <c:pt idx="3">
                  <c:v>11458416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96-4C65-B211-B600826A7E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44493359"/>
        <c:axId val="1944487535"/>
      </c:barChart>
      <c:catAx>
        <c:axId val="1944493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4487535"/>
        <c:crosses val="autoZero"/>
        <c:auto val="1"/>
        <c:lblAlgn val="ctr"/>
        <c:lblOffset val="100"/>
        <c:noMultiLvlLbl val="0"/>
      </c:catAx>
      <c:valAx>
        <c:axId val="1944487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44933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87C01A-9758-4250-8ECE-0642C0695A6C}" type="datetime1">
              <a:rPr lang="de-DE" smtClean="0"/>
              <a:t>05.07.2025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5684A-D8A0-486B-B44A-49251F0233F5}" type="datetime1">
              <a:rPr lang="de-DE" smtClean="0"/>
              <a:pPr/>
              <a:t>05.07.2025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 wollten das ausprobieren </a:t>
            </a:r>
          </a:p>
          <a:p>
            <a:r>
              <a:rPr lang="de-DE" dirty="0"/>
              <a:t>Als Student nicht Take </a:t>
            </a:r>
            <a:r>
              <a:rPr lang="de-DE" dirty="0" err="1"/>
              <a:t>My</a:t>
            </a:r>
            <a:r>
              <a:rPr lang="de-DE" dirty="0"/>
              <a:t> Money, hab ja genug </a:t>
            </a:r>
          </a:p>
          <a:p>
            <a:r>
              <a:rPr lang="de-DE" dirty="0"/>
              <a:t>Muss sichere Möglichkeit ohne Ruin geben, das haben wir auch gedacht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79308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822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Deswegen Swift </a:t>
            </a:r>
          </a:p>
          <a:p>
            <a:pPr rtl="0"/>
            <a:r>
              <a:rPr lang="de-DE" dirty="0"/>
              <a:t>Aktienspiel in dem man ohne Risiko und Kapital den Markt entdecken und Strategien ausprobieren kann </a:t>
            </a:r>
          </a:p>
          <a:p>
            <a:pPr rtl="0"/>
            <a:r>
              <a:rPr lang="de-DE" dirty="0"/>
              <a:t>Paul hat den Tipps gefolgt (den Trading Göttern aus dem Internet), berichtet wie das mit SWIFT geht/ging und wie es ausging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 wie man sieht, ist unsere </a:t>
            </a:r>
            <a:r>
              <a:rPr lang="de-DE" dirty="0" err="1"/>
              <a:t>WebApp</a:t>
            </a:r>
            <a:r>
              <a:rPr lang="de-DE" dirty="0"/>
              <a:t> sehr </a:t>
            </a:r>
            <a:r>
              <a:rPr lang="de-DE" dirty="0" err="1"/>
              <a:t>sehr</a:t>
            </a:r>
            <a:r>
              <a:rPr lang="de-DE" dirty="0"/>
              <a:t> datenhungrig. Für jede Aktie Preise, Prozente, Charts usw. Und um euch das mal zu visualisieren, leite in an unseren </a:t>
            </a:r>
            <a:r>
              <a:rPr lang="de-DE" dirty="0" err="1"/>
              <a:t>Scrum</a:t>
            </a:r>
            <a:r>
              <a:rPr lang="de-DE" dirty="0"/>
              <a:t> Master weiter.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7802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97 Aktien, von 15:30 Uhr bis 22:10 Uhr unter der Woche</a:t>
            </a:r>
          </a:p>
          <a:p>
            <a:r>
              <a:rPr lang="de-DE" dirty="0"/>
              <a:t>Minütlich werden diese Daten abgefragt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01700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Ausgedruckt auf Papier (ein Datensatz je Blatt)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17696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dirty="0"/>
              <a:t>Braucht Technologien die dies meistern können (Webapp?) </a:t>
            </a:r>
          </a:p>
          <a:p>
            <a:pPr rtl="0"/>
            <a:r>
              <a:rPr lang="de-DE" dirty="0"/>
              <a:t>Erfahrungen mit der Technologie, Anzahl an Operationen handeln?</a:t>
            </a:r>
          </a:p>
          <a:p>
            <a:pPr rtl="0"/>
            <a:r>
              <a:rPr lang="de-DE" dirty="0" err="1"/>
              <a:t>Api</a:t>
            </a:r>
            <a:r>
              <a:rPr lang="de-DE" dirty="0"/>
              <a:t>-Service (erfassen Daten mit </a:t>
            </a:r>
            <a:r>
              <a:rPr lang="de-DE" dirty="0" err="1"/>
              <a:t>yFinance</a:t>
            </a:r>
            <a:r>
              <a:rPr lang="de-DE" dirty="0"/>
              <a:t>, </a:t>
            </a:r>
            <a:r>
              <a:rPr lang="de-DE" dirty="0" err="1"/>
              <a:t>Reindex</a:t>
            </a:r>
            <a:r>
              <a:rPr lang="de-DE" dirty="0"/>
              <a:t>, komprimieren Daten)</a:t>
            </a:r>
          </a:p>
          <a:p>
            <a:pPr rtl="0"/>
            <a:r>
              <a:rPr lang="de-DE" dirty="0"/>
              <a:t>DB hat bei Tests Datenmenge bewältigen kann, hat nötige Reaktionszeiten</a:t>
            </a:r>
          </a:p>
          <a:p>
            <a:pPr rtl="0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3404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Neben Technologien braucht es auch Menschen die das Ganze realisieren, bei uns die sogenannten </a:t>
            </a:r>
            <a:r>
              <a:rPr lang="de-DE" dirty="0" err="1"/>
              <a:t>Swifties</a:t>
            </a:r>
            <a:endParaRPr lang="de-DE" dirty="0"/>
          </a:p>
          <a:p>
            <a:r>
              <a:rPr lang="de-DE" dirty="0"/>
              <a:t>Wer ist ein </a:t>
            </a:r>
            <a:r>
              <a:rPr lang="de-DE" dirty="0" err="1"/>
              <a:t>Swifie</a:t>
            </a:r>
            <a:r>
              <a:rPr lang="de-DE" dirty="0"/>
              <a:t>, haben wir in Frontend und Backend unterteilt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27047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 mit der Idee, schlägt korrekte Richtung ein</a:t>
            </a:r>
          </a:p>
          <a:p>
            <a:r>
              <a:rPr lang="de-DE" dirty="0"/>
              <a:t>SM der während den Sprints die Hand drauf hat und aufpasst auf Regeln,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31179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geht es weiter?</a:t>
            </a:r>
          </a:p>
          <a:p>
            <a:r>
              <a:rPr lang="de-DE" dirty="0"/>
              <a:t>Wir hoffen ihr bleibt SWIFT erhalten und probiert  es selber aus, seht weiter den Fortschritt </a:t>
            </a:r>
          </a:p>
          <a:p>
            <a:r>
              <a:rPr lang="de-DE" dirty="0"/>
              <a:t>Unter nachfolgenden Link möglich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821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13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schö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E-Mail-Adresse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de-DE" noProof="0" dirty="0"/>
              <a:t>Hier Website-URL einfügen</a:t>
            </a:r>
          </a:p>
        </p:txBody>
      </p:sp>
      <p:pic>
        <p:nvPicPr>
          <p:cNvPr id="17" name="Grafik 16" descr="Umschlag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fik 17" descr="Netzwe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15850" y="527841"/>
            <a:ext cx="1745251" cy="401407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17982" y="4623048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613" y="2968096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de-DE" noProof="0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ihand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noProof="0" dirty="0"/>
              </a:p>
            </p:txBody>
          </p:sp>
          <p:sp>
            <p:nvSpPr>
              <p:cNvPr id="20" name="Freihand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noProof="0" dirty="0"/>
              </a:p>
            </p:txBody>
          </p:sp>
        </p:grpSp>
      </p:grp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ihand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5" name="Freihand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6" name="Freihand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12" name="Bild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ihand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0" name="Freihand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2" name="Freihand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13" name="Bild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ihand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3" name="Freihand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4" name="Freihand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Inhaltsplatzhalt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21" name="Bild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ihand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2" name="Freihand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3" name="Freihand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13" name="Bild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1579014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7745" y="5379832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Master-Untertitelformat bearbeiten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337688" y="5257453"/>
            <a:ext cx="313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8">
            <a:extLst>
              <a:ext uri="{FF2B5EF4-FFF2-40B4-BE49-F238E27FC236}">
                <a16:creationId xmlns:a16="http://schemas.microsoft.com/office/drawing/2014/main" id="{65B85C08-1DBE-4055-8D6F-73F19C4528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15850" y="527841"/>
            <a:ext cx="1745251" cy="4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Hier Platzhaltertext einfügen</a:t>
            </a: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45039"/>
            <a:ext cx="1073019" cy="24679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2691063" y="3860360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ihand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2" name="Freihand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3" name="Freihand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8" name="Bildplatzhalt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3" name="Bildplatzhalt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45039"/>
            <a:ext cx="1073019" cy="24679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accent2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45039"/>
            <a:ext cx="1073019" cy="24679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Hier Thema 01 einfügen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Hier Thema 02 einfügen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4" name="Bildplatzhalt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9" name="Bildplatzhalt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ihand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3" name="Freihand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46502"/>
            <a:ext cx="1073019" cy="243867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ihand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7" name="Freihand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8" name="Freihand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45039"/>
            <a:ext cx="1073019" cy="246794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F5B716E-F937-40F9-B6CA-96B3068BCF36}" type="datetime1">
              <a:rPr lang="de-DE" noProof="0" smtClean="0"/>
              <a:t>05.07.2025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10" Type="http://schemas.openxmlformats.org/officeDocument/2006/relationships/image" Target="../media/image37.png"/><Relationship Id="rId4" Type="http://schemas.openxmlformats.org/officeDocument/2006/relationships/image" Target="../media/image32.sv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ktienguru-Ton-angepasst">
            <a:hlinkClick r:id="" action="ppaction://media"/>
            <a:extLst>
              <a:ext uri="{FF2B5EF4-FFF2-40B4-BE49-F238E27FC236}">
                <a16:creationId xmlns:a16="http://schemas.microsoft.com/office/drawing/2014/main" id="{DE7A6651-BAB0-4F7F-9B98-4CB9DE9BF0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977" y="-2179"/>
            <a:ext cx="12192000" cy="6858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7228AE-8111-46FD-9634-CE73F2AE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1</a:t>
            </a:fld>
            <a:endParaRPr lang="de-DE" noProof="0" dirty="0"/>
          </a:p>
        </p:txBody>
      </p:sp>
      <p:pic>
        <p:nvPicPr>
          <p:cNvPr id="5" name="Grafik 4" descr="Geld mit einfarbiger Füllung">
            <a:extLst>
              <a:ext uri="{FF2B5EF4-FFF2-40B4-BE49-F238E27FC236}">
                <a16:creationId xmlns:a16="http://schemas.microsoft.com/office/drawing/2014/main" id="{F20AACFC-9661-4C0B-AE5B-93F03872A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4283" y="377424"/>
            <a:ext cx="914400" cy="914400"/>
          </a:xfrm>
          <a:prstGeom prst="rect">
            <a:avLst/>
          </a:prstGeom>
        </p:spPr>
      </p:pic>
      <p:pic>
        <p:nvPicPr>
          <p:cNvPr id="7" name="Grafik 6" descr="Dollar mit einfarbiger Füllung">
            <a:extLst>
              <a:ext uri="{FF2B5EF4-FFF2-40B4-BE49-F238E27FC236}">
                <a16:creationId xmlns:a16="http://schemas.microsoft.com/office/drawing/2014/main" id="{148A3C09-E2C6-4033-BA75-0C36F60B2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75731">
            <a:off x="7878338" y="961480"/>
            <a:ext cx="914400" cy="914400"/>
          </a:xfrm>
          <a:prstGeom prst="rect">
            <a:avLst/>
          </a:prstGeom>
        </p:spPr>
      </p:pic>
      <p:pic>
        <p:nvPicPr>
          <p:cNvPr id="8" name="Grafik 7" descr="Geld mit einfarbiger Füllung">
            <a:extLst>
              <a:ext uri="{FF2B5EF4-FFF2-40B4-BE49-F238E27FC236}">
                <a16:creationId xmlns:a16="http://schemas.microsoft.com/office/drawing/2014/main" id="{064A8CA7-70AA-4AE4-9AE3-6B918F357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31811">
            <a:off x="7625977" y="2053824"/>
            <a:ext cx="914400" cy="914400"/>
          </a:xfrm>
          <a:prstGeom prst="rect">
            <a:avLst/>
          </a:prstGeom>
        </p:spPr>
      </p:pic>
      <p:pic>
        <p:nvPicPr>
          <p:cNvPr id="9" name="Grafik 8" descr="Geld mit einfarbiger Füllung">
            <a:extLst>
              <a:ext uri="{FF2B5EF4-FFF2-40B4-BE49-F238E27FC236}">
                <a16:creationId xmlns:a16="http://schemas.microsoft.com/office/drawing/2014/main" id="{55ECB1A5-B3F9-40AB-B8E2-3C6C570FD7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8717">
            <a:off x="8453704" y="202795"/>
            <a:ext cx="914400" cy="914400"/>
          </a:xfrm>
          <a:prstGeom prst="rect">
            <a:avLst/>
          </a:prstGeom>
        </p:spPr>
      </p:pic>
      <p:pic>
        <p:nvPicPr>
          <p:cNvPr id="10" name="Grafik 9" descr="Dollar mit einfarbiger Füllung">
            <a:extLst>
              <a:ext uri="{FF2B5EF4-FFF2-40B4-BE49-F238E27FC236}">
                <a16:creationId xmlns:a16="http://schemas.microsoft.com/office/drawing/2014/main" id="{F4D6ED5A-2AED-4BC8-8BFC-5DDC90D368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11736">
            <a:off x="8577012" y="2238542"/>
            <a:ext cx="914400" cy="914400"/>
          </a:xfrm>
          <a:prstGeom prst="rect">
            <a:avLst/>
          </a:prstGeom>
        </p:spPr>
      </p:pic>
      <p:pic>
        <p:nvPicPr>
          <p:cNvPr id="11" name="Grafik 10" descr="Geld mit einfarbiger Füllung">
            <a:extLst>
              <a:ext uri="{FF2B5EF4-FFF2-40B4-BE49-F238E27FC236}">
                <a16:creationId xmlns:a16="http://schemas.microsoft.com/office/drawing/2014/main" id="{E23FAEA8-F3ED-4612-B36A-BF4808DCE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87943">
            <a:off x="9542387" y="2704992"/>
            <a:ext cx="914400" cy="914400"/>
          </a:xfrm>
          <a:prstGeom prst="rect">
            <a:avLst/>
          </a:prstGeom>
        </p:spPr>
      </p:pic>
      <p:pic>
        <p:nvPicPr>
          <p:cNvPr id="12" name="Grafik 11" descr="Geld mit einfarbiger Füllung">
            <a:extLst>
              <a:ext uri="{FF2B5EF4-FFF2-40B4-BE49-F238E27FC236}">
                <a16:creationId xmlns:a16="http://schemas.microsoft.com/office/drawing/2014/main" id="{A727A7EF-3987-4514-86C4-D3A0D3A91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3920" y="3322996"/>
            <a:ext cx="914400" cy="914400"/>
          </a:xfrm>
          <a:prstGeom prst="rect">
            <a:avLst/>
          </a:prstGeom>
        </p:spPr>
      </p:pic>
      <p:pic>
        <p:nvPicPr>
          <p:cNvPr id="13" name="Grafik 12" descr="Dollar mit einfarbiger Füllung">
            <a:extLst>
              <a:ext uri="{FF2B5EF4-FFF2-40B4-BE49-F238E27FC236}">
                <a16:creationId xmlns:a16="http://schemas.microsoft.com/office/drawing/2014/main" id="{A7780456-B822-4CBA-A575-28870D113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75731">
            <a:off x="7757975" y="3907052"/>
            <a:ext cx="914400" cy="914400"/>
          </a:xfrm>
          <a:prstGeom prst="rect">
            <a:avLst/>
          </a:prstGeom>
        </p:spPr>
      </p:pic>
      <p:pic>
        <p:nvPicPr>
          <p:cNvPr id="14" name="Grafik 13" descr="Geld mit einfarbiger Füllung">
            <a:extLst>
              <a:ext uri="{FF2B5EF4-FFF2-40B4-BE49-F238E27FC236}">
                <a16:creationId xmlns:a16="http://schemas.microsoft.com/office/drawing/2014/main" id="{E5D78F00-9D3F-4719-8312-EEC936C74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31811">
            <a:off x="7505614" y="4999396"/>
            <a:ext cx="914400" cy="914400"/>
          </a:xfrm>
          <a:prstGeom prst="rect">
            <a:avLst/>
          </a:prstGeom>
        </p:spPr>
      </p:pic>
      <p:pic>
        <p:nvPicPr>
          <p:cNvPr id="15" name="Grafik 14" descr="Geld mit einfarbiger Füllung">
            <a:extLst>
              <a:ext uri="{FF2B5EF4-FFF2-40B4-BE49-F238E27FC236}">
                <a16:creationId xmlns:a16="http://schemas.microsoft.com/office/drawing/2014/main" id="{06B9120D-3240-447E-A53C-8E31EE7A2B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8717">
            <a:off x="8333341" y="3148367"/>
            <a:ext cx="914400" cy="914400"/>
          </a:xfrm>
          <a:prstGeom prst="rect">
            <a:avLst/>
          </a:prstGeom>
        </p:spPr>
      </p:pic>
      <p:pic>
        <p:nvPicPr>
          <p:cNvPr id="16" name="Grafik 15" descr="Dollar mit einfarbiger Füllung">
            <a:extLst>
              <a:ext uri="{FF2B5EF4-FFF2-40B4-BE49-F238E27FC236}">
                <a16:creationId xmlns:a16="http://schemas.microsoft.com/office/drawing/2014/main" id="{01CA9E7B-CA8D-4E11-B212-749B3A70D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11736">
            <a:off x="8456649" y="5184114"/>
            <a:ext cx="914400" cy="914400"/>
          </a:xfrm>
          <a:prstGeom prst="rect">
            <a:avLst/>
          </a:prstGeom>
        </p:spPr>
      </p:pic>
      <p:pic>
        <p:nvPicPr>
          <p:cNvPr id="17" name="Grafik 16" descr="Geld mit einfarbiger Füllung">
            <a:extLst>
              <a:ext uri="{FF2B5EF4-FFF2-40B4-BE49-F238E27FC236}">
                <a16:creationId xmlns:a16="http://schemas.microsoft.com/office/drawing/2014/main" id="{386420C0-5C19-41A9-AE01-C9CDA5A1B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87943">
            <a:off x="7964834" y="5998538"/>
            <a:ext cx="914400" cy="914400"/>
          </a:xfrm>
          <a:prstGeom prst="rect">
            <a:avLst/>
          </a:prstGeom>
        </p:spPr>
      </p:pic>
      <p:pic>
        <p:nvPicPr>
          <p:cNvPr id="18" name="Grafik 17" descr="Dollar mit einfarbiger Füllung">
            <a:extLst>
              <a:ext uri="{FF2B5EF4-FFF2-40B4-BE49-F238E27FC236}">
                <a16:creationId xmlns:a16="http://schemas.microsoft.com/office/drawing/2014/main" id="{A6B9FF72-36AC-42CD-A8FF-A10BC41C32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376616">
            <a:off x="8813030" y="4406568"/>
            <a:ext cx="914400" cy="914400"/>
          </a:xfrm>
          <a:prstGeom prst="rect">
            <a:avLst/>
          </a:prstGeom>
        </p:spPr>
      </p:pic>
      <p:pic>
        <p:nvPicPr>
          <p:cNvPr id="19" name="Grafik 18" descr="Dollar mit einfarbiger Füllung">
            <a:extLst>
              <a:ext uri="{FF2B5EF4-FFF2-40B4-BE49-F238E27FC236}">
                <a16:creationId xmlns:a16="http://schemas.microsoft.com/office/drawing/2014/main" id="{544556DA-1D8E-422E-B2E5-698127371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02674" y="1290938"/>
            <a:ext cx="914400" cy="914400"/>
          </a:xfrm>
          <a:prstGeom prst="rect">
            <a:avLst/>
          </a:prstGeom>
        </p:spPr>
      </p:pic>
      <p:pic>
        <p:nvPicPr>
          <p:cNvPr id="20" name="Grafik 19" descr="Geld mit einfarbiger Füllung">
            <a:extLst>
              <a:ext uri="{FF2B5EF4-FFF2-40B4-BE49-F238E27FC236}">
                <a16:creationId xmlns:a16="http://schemas.microsoft.com/office/drawing/2014/main" id="{D2706851-1640-4643-A398-8A0C15255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8717">
            <a:off x="10088310" y="1718466"/>
            <a:ext cx="914400" cy="914400"/>
          </a:xfrm>
          <a:prstGeom prst="rect">
            <a:avLst/>
          </a:prstGeom>
        </p:spPr>
      </p:pic>
      <p:pic>
        <p:nvPicPr>
          <p:cNvPr id="21" name="Grafik 20" descr="Dollar mit einfarbiger Füllung">
            <a:extLst>
              <a:ext uri="{FF2B5EF4-FFF2-40B4-BE49-F238E27FC236}">
                <a16:creationId xmlns:a16="http://schemas.microsoft.com/office/drawing/2014/main" id="{39D0B395-24B4-4FBE-A13E-3E8D61CB5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37280" y="2806609"/>
            <a:ext cx="914400" cy="914400"/>
          </a:xfrm>
          <a:prstGeom prst="rect">
            <a:avLst/>
          </a:prstGeom>
        </p:spPr>
      </p:pic>
      <p:pic>
        <p:nvPicPr>
          <p:cNvPr id="22" name="Grafik 21" descr="Geld mit einfarbiger Füllung">
            <a:extLst>
              <a:ext uri="{FF2B5EF4-FFF2-40B4-BE49-F238E27FC236}">
                <a16:creationId xmlns:a16="http://schemas.microsoft.com/office/drawing/2014/main" id="{03A5E8DA-7029-417F-8B92-2C3E24925F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8717">
            <a:off x="9673179" y="5048425"/>
            <a:ext cx="914400" cy="914400"/>
          </a:xfrm>
          <a:prstGeom prst="rect">
            <a:avLst/>
          </a:prstGeom>
        </p:spPr>
      </p:pic>
      <p:pic>
        <p:nvPicPr>
          <p:cNvPr id="23" name="Grafik 22" descr="Dollar mit einfarbiger Füllung">
            <a:extLst>
              <a:ext uri="{FF2B5EF4-FFF2-40B4-BE49-F238E27FC236}">
                <a16:creationId xmlns:a16="http://schemas.microsoft.com/office/drawing/2014/main" id="{C5D6E2C6-9E1F-45F3-92A7-B61E1D97FA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62837" y="5966568"/>
            <a:ext cx="914400" cy="914400"/>
          </a:xfrm>
          <a:prstGeom prst="rect">
            <a:avLst/>
          </a:prstGeom>
        </p:spPr>
      </p:pic>
      <p:pic>
        <p:nvPicPr>
          <p:cNvPr id="24" name="Grafik 23" descr="Geld mit einfarbiger Füllung">
            <a:extLst>
              <a:ext uri="{FF2B5EF4-FFF2-40B4-BE49-F238E27FC236}">
                <a16:creationId xmlns:a16="http://schemas.microsoft.com/office/drawing/2014/main" id="{33EAE222-24B9-4B2B-95B3-C4042713D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8717">
            <a:off x="11147965" y="3667689"/>
            <a:ext cx="914400" cy="914400"/>
          </a:xfrm>
          <a:prstGeom prst="rect">
            <a:avLst/>
          </a:prstGeom>
        </p:spPr>
      </p:pic>
      <p:pic>
        <p:nvPicPr>
          <p:cNvPr id="25" name="Grafik 24" descr="Geld mit einfarbiger Füllung">
            <a:extLst>
              <a:ext uri="{FF2B5EF4-FFF2-40B4-BE49-F238E27FC236}">
                <a16:creationId xmlns:a16="http://schemas.microsoft.com/office/drawing/2014/main" id="{4D72A9A5-AA92-4D33-8F49-3D1AC7F1D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87943">
            <a:off x="9763855" y="3934403"/>
            <a:ext cx="914400" cy="914400"/>
          </a:xfrm>
          <a:prstGeom prst="rect">
            <a:avLst/>
          </a:prstGeom>
        </p:spPr>
      </p:pic>
      <p:pic>
        <p:nvPicPr>
          <p:cNvPr id="26" name="Grafik 25" descr="Dollar mit einfarbiger Füllung">
            <a:extLst>
              <a:ext uri="{FF2B5EF4-FFF2-40B4-BE49-F238E27FC236}">
                <a16:creationId xmlns:a16="http://schemas.microsoft.com/office/drawing/2014/main" id="{AB2BC510-0D47-4FFC-82AB-3A1027673F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0367" y="4839179"/>
            <a:ext cx="914400" cy="914400"/>
          </a:xfrm>
          <a:prstGeom prst="rect">
            <a:avLst/>
          </a:prstGeom>
        </p:spPr>
      </p:pic>
      <p:pic>
        <p:nvPicPr>
          <p:cNvPr id="27" name="Grafik 26" descr="Geld mit einfarbiger Füllung">
            <a:extLst>
              <a:ext uri="{FF2B5EF4-FFF2-40B4-BE49-F238E27FC236}">
                <a16:creationId xmlns:a16="http://schemas.microsoft.com/office/drawing/2014/main" id="{A36B666E-5A8A-41C3-B94D-D48538F49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8717">
            <a:off x="11131052" y="5700259"/>
            <a:ext cx="914400" cy="914400"/>
          </a:xfrm>
          <a:prstGeom prst="rect">
            <a:avLst/>
          </a:prstGeom>
        </p:spPr>
      </p:pic>
      <p:pic>
        <p:nvPicPr>
          <p:cNvPr id="28" name="Grafik 27" descr="Geld mit einfarbiger Füllung">
            <a:extLst>
              <a:ext uri="{FF2B5EF4-FFF2-40B4-BE49-F238E27FC236}">
                <a16:creationId xmlns:a16="http://schemas.microsoft.com/office/drawing/2014/main" id="{389F03CD-40BA-4679-A34A-EBD3C6A78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8717">
            <a:off x="10751986" y="581403"/>
            <a:ext cx="914400" cy="914400"/>
          </a:xfrm>
          <a:prstGeom prst="rect">
            <a:avLst/>
          </a:prstGeom>
        </p:spPr>
      </p:pic>
      <p:pic>
        <p:nvPicPr>
          <p:cNvPr id="29" name="Grafik 28" descr="Dollar mit einfarbiger Füllung">
            <a:extLst>
              <a:ext uri="{FF2B5EF4-FFF2-40B4-BE49-F238E27FC236}">
                <a16:creationId xmlns:a16="http://schemas.microsoft.com/office/drawing/2014/main" id="{CBF13338-D199-4686-980C-F940338C6C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00956" y="1669546"/>
            <a:ext cx="914400" cy="914400"/>
          </a:xfrm>
          <a:prstGeom prst="rect">
            <a:avLst/>
          </a:prstGeom>
        </p:spPr>
      </p:pic>
      <p:pic>
        <p:nvPicPr>
          <p:cNvPr id="30" name="Grafik 29" descr="Dollar mit einfarbiger Füllung">
            <a:extLst>
              <a:ext uri="{FF2B5EF4-FFF2-40B4-BE49-F238E27FC236}">
                <a16:creationId xmlns:a16="http://schemas.microsoft.com/office/drawing/2014/main" id="{1A031530-A0BA-4794-A42F-9F72AEFA6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73179" y="527462"/>
            <a:ext cx="914400" cy="914400"/>
          </a:xfrm>
          <a:prstGeom prst="rect">
            <a:avLst/>
          </a:prstGeom>
        </p:spPr>
      </p:pic>
      <p:pic>
        <p:nvPicPr>
          <p:cNvPr id="31" name="Grafik 30" descr="Geld mit einfarbiger Füllung">
            <a:extLst>
              <a:ext uri="{FF2B5EF4-FFF2-40B4-BE49-F238E27FC236}">
                <a16:creationId xmlns:a16="http://schemas.microsoft.com/office/drawing/2014/main" id="{2572C334-EC67-42AA-B6A4-05B678DCB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47" y="248837"/>
            <a:ext cx="914400" cy="914400"/>
          </a:xfrm>
          <a:prstGeom prst="rect">
            <a:avLst/>
          </a:prstGeom>
        </p:spPr>
      </p:pic>
      <p:pic>
        <p:nvPicPr>
          <p:cNvPr id="32" name="Grafik 31" descr="Dollar mit einfarbiger Füllung">
            <a:extLst>
              <a:ext uri="{FF2B5EF4-FFF2-40B4-BE49-F238E27FC236}">
                <a16:creationId xmlns:a16="http://schemas.microsoft.com/office/drawing/2014/main" id="{D463B93E-1EF8-4E0B-80AA-998229F59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75731">
            <a:off x="694991" y="902002"/>
            <a:ext cx="914400" cy="914400"/>
          </a:xfrm>
          <a:prstGeom prst="rect">
            <a:avLst/>
          </a:prstGeom>
        </p:spPr>
      </p:pic>
      <p:pic>
        <p:nvPicPr>
          <p:cNvPr id="33" name="Grafik 32" descr="Geld mit einfarbiger Füllung">
            <a:extLst>
              <a:ext uri="{FF2B5EF4-FFF2-40B4-BE49-F238E27FC236}">
                <a16:creationId xmlns:a16="http://schemas.microsoft.com/office/drawing/2014/main" id="{C12F1637-A1E4-40CD-BA92-25D954B24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31811">
            <a:off x="272621" y="1877258"/>
            <a:ext cx="914400" cy="914400"/>
          </a:xfrm>
          <a:prstGeom prst="rect">
            <a:avLst/>
          </a:prstGeom>
        </p:spPr>
      </p:pic>
      <p:pic>
        <p:nvPicPr>
          <p:cNvPr id="34" name="Grafik 33" descr="Geld mit einfarbiger Füllung">
            <a:extLst>
              <a:ext uri="{FF2B5EF4-FFF2-40B4-BE49-F238E27FC236}">
                <a16:creationId xmlns:a16="http://schemas.microsoft.com/office/drawing/2014/main" id="{8562BB01-42D1-4B67-9BF2-E0738227C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8717">
            <a:off x="1100348" y="26229"/>
            <a:ext cx="914400" cy="914400"/>
          </a:xfrm>
          <a:prstGeom prst="rect">
            <a:avLst/>
          </a:prstGeom>
        </p:spPr>
      </p:pic>
      <p:pic>
        <p:nvPicPr>
          <p:cNvPr id="35" name="Grafik 34" descr="Dollar mit einfarbiger Füllung">
            <a:extLst>
              <a:ext uri="{FF2B5EF4-FFF2-40B4-BE49-F238E27FC236}">
                <a16:creationId xmlns:a16="http://schemas.microsoft.com/office/drawing/2014/main" id="{5D22C1CE-D908-4BDB-8EB8-A4BDEAE347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11736">
            <a:off x="1223656" y="2061976"/>
            <a:ext cx="914400" cy="914400"/>
          </a:xfrm>
          <a:prstGeom prst="rect">
            <a:avLst/>
          </a:prstGeom>
        </p:spPr>
      </p:pic>
      <p:pic>
        <p:nvPicPr>
          <p:cNvPr id="36" name="Grafik 35" descr="Geld mit einfarbiger Füllung">
            <a:extLst>
              <a:ext uri="{FF2B5EF4-FFF2-40B4-BE49-F238E27FC236}">
                <a16:creationId xmlns:a16="http://schemas.microsoft.com/office/drawing/2014/main" id="{FA072469-7DA8-42C0-9DA0-2A41BFAD1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47" y="3505679"/>
            <a:ext cx="914400" cy="914400"/>
          </a:xfrm>
          <a:prstGeom prst="rect">
            <a:avLst/>
          </a:prstGeom>
        </p:spPr>
      </p:pic>
      <p:pic>
        <p:nvPicPr>
          <p:cNvPr id="37" name="Grafik 36" descr="Dollar mit einfarbiger Füllung">
            <a:extLst>
              <a:ext uri="{FF2B5EF4-FFF2-40B4-BE49-F238E27FC236}">
                <a16:creationId xmlns:a16="http://schemas.microsoft.com/office/drawing/2014/main" id="{B661F920-A169-4CEB-AE29-DF78A00514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75731">
            <a:off x="949010" y="3962880"/>
            <a:ext cx="914400" cy="914400"/>
          </a:xfrm>
          <a:prstGeom prst="rect">
            <a:avLst/>
          </a:prstGeom>
        </p:spPr>
      </p:pic>
      <p:pic>
        <p:nvPicPr>
          <p:cNvPr id="38" name="Grafik 37" descr="Geld mit einfarbiger Füllung">
            <a:extLst>
              <a:ext uri="{FF2B5EF4-FFF2-40B4-BE49-F238E27FC236}">
                <a16:creationId xmlns:a16="http://schemas.microsoft.com/office/drawing/2014/main" id="{30E19110-28DF-40AF-BA1C-08713B3D2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31811">
            <a:off x="152258" y="4822830"/>
            <a:ext cx="914400" cy="914400"/>
          </a:xfrm>
          <a:prstGeom prst="rect">
            <a:avLst/>
          </a:prstGeom>
        </p:spPr>
      </p:pic>
      <p:pic>
        <p:nvPicPr>
          <p:cNvPr id="39" name="Grafik 38" descr="Geld mit einfarbiger Füllung">
            <a:extLst>
              <a:ext uri="{FF2B5EF4-FFF2-40B4-BE49-F238E27FC236}">
                <a16:creationId xmlns:a16="http://schemas.microsoft.com/office/drawing/2014/main" id="{33A336D6-D37E-4004-9F47-F1370DA84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8717">
            <a:off x="967461" y="2861821"/>
            <a:ext cx="914400" cy="914400"/>
          </a:xfrm>
          <a:prstGeom prst="rect">
            <a:avLst/>
          </a:prstGeom>
        </p:spPr>
      </p:pic>
      <p:pic>
        <p:nvPicPr>
          <p:cNvPr id="40" name="Grafik 39" descr="Dollar mit einfarbiger Füllung">
            <a:extLst>
              <a:ext uri="{FF2B5EF4-FFF2-40B4-BE49-F238E27FC236}">
                <a16:creationId xmlns:a16="http://schemas.microsoft.com/office/drawing/2014/main" id="{9CD16C42-6E25-41F2-9FA4-2B50FC60A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11736">
            <a:off x="1103293" y="5007548"/>
            <a:ext cx="914400" cy="914400"/>
          </a:xfrm>
          <a:prstGeom prst="rect">
            <a:avLst/>
          </a:prstGeom>
        </p:spPr>
      </p:pic>
      <p:pic>
        <p:nvPicPr>
          <p:cNvPr id="41" name="Grafik 40" descr="Geld mit einfarbiger Füllung">
            <a:extLst>
              <a:ext uri="{FF2B5EF4-FFF2-40B4-BE49-F238E27FC236}">
                <a16:creationId xmlns:a16="http://schemas.microsoft.com/office/drawing/2014/main" id="{4286E354-9A5F-4B57-8384-48EBA9F596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87943">
            <a:off x="611478" y="5821972"/>
            <a:ext cx="914400" cy="914400"/>
          </a:xfrm>
          <a:prstGeom prst="rect">
            <a:avLst/>
          </a:prstGeom>
        </p:spPr>
      </p:pic>
      <p:pic>
        <p:nvPicPr>
          <p:cNvPr id="42" name="Grafik 41" descr="Dollar mit einfarbiger Füllung">
            <a:extLst>
              <a:ext uri="{FF2B5EF4-FFF2-40B4-BE49-F238E27FC236}">
                <a16:creationId xmlns:a16="http://schemas.microsoft.com/office/drawing/2014/main" id="{54518252-185E-41A2-9E84-77361865F8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49318" y="11143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9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5775631"/>
            <a:ext cx="6096000" cy="1707139"/>
          </a:xfrm>
        </p:spPr>
        <p:txBody>
          <a:bodyPr rtlCol="0"/>
          <a:lstStyle/>
          <a:p>
            <a:r>
              <a:rPr lang="de-DE" sz="2300" dirty="0"/>
              <a:t>https://swift.wsf.wir.ad.th-wildau.de</a:t>
            </a:r>
          </a:p>
        </p:txBody>
      </p:sp>
      <p:pic>
        <p:nvPicPr>
          <p:cNvPr id="4" name="swift-falke">
            <a:hlinkClick r:id="" action="ppaction://media"/>
            <a:extLst>
              <a:ext uri="{FF2B5EF4-FFF2-40B4-BE49-F238E27FC236}">
                <a16:creationId xmlns:a16="http://schemas.microsoft.com/office/drawing/2014/main" id="{C14FBBE9-DAE8-484E-A782-2500FF6AB9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060" y="408778"/>
            <a:ext cx="10669877" cy="60404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7688" y="1439517"/>
            <a:ext cx="5987394" cy="3883715"/>
          </a:xfrm>
        </p:spPr>
        <p:txBody>
          <a:bodyPr rtlCol="0"/>
          <a:lstStyle/>
          <a:p>
            <a:pPr rtl="0"/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</a:t>
            </a:r>
            <a:r>
              <a:rPr lang="de-DE" dirty="0"/>
              <a:t>oftware </a:t>
            </a: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</a:t>
            </a:r>
            <a:r>
              <a:rPr lang="de-DE" dirty="0"/>
              <a:t>ildau </a:t>
            </a: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</a:t>
            </a:r>
            <a:r>
              <a:rPr lang="de-DE" dirty="0"/>
              <a:t>nvestment and </a:t>
            </a: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r>
              <a:rPr lang="de-DE" dirty="0"/>
              <a:t>inancial </a:t>
            </a: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</a:t>
            </a:r>
            <a:r>
              <a:rPr lang="de-DE" dirty="0"/>
              <a:t>rading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7688" y="5418483"/>
            <a:ext cx="5143500" cy="503167"/>
          </a:xfrm>
        </p:spPr>
        <p:txBody>
          <a:bodyPr rtlCol="0"/>
          <a:lstStyle/>
          <a:p>
            <a:pPr rtl="0"/>
            <a:r>
              <a:rPr lang="de-DE" dirty="0"/>
              <a:t>SWIFT </a:t>
            </a:r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CF942580-3492-48E1-B0BD-8D8901333D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81D4-D5B1-5BE9-EDCF-6D566EB6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macht</a:t>
            </a:r>
            <a:r>
              <a:rPr lang="en-US" dirty="0"/>
              <a:t> man </a:t>
            </a:r>
            <a:r>
              <a:rPr lang="en-US" dirty="0" err="1"/>
              <a:t>mit</a:t>
            </a:r>
            <a:r>
              <a:rPr lang="en-US" dirty="0"/>
              <a:t> so </a:t>
            </a:r>
            <a:r>
              <a:rPr lang="en-US" dirty="0" err="1"/>
              <a:t>viel</a:t>
            </a:r>
            <a:r>
              <a:rPr lang="en-US" dirty="0"/>
              <a:t> Geld?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6FB14-2602-461A-2B99-1979CB2B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3</a:t>
            </a:fld>
            <a:endParaRPr lang="de-DE" noProof="0" dirty="0"/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B3E88126-9D34-B8A6-66AA-14182286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44536">
            <a:off x="5857359" y="1854849"/>
            <a:ext cx="5964290" cy="1027306"/>
          </a:xfrm>
          <a:prstGeom prst="rect">
            <a:avLst/>
          </a:prstGeom>
        </p:spPr>
      </p:pic>
      <p:pic>
        <p:nvPicPr>
          <p:cNvPr id="7" name="Picture 6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0AB805B6-EE08-681E-F3C6-BBE543C2D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59" y="3663681"/>
            <a:ext cx="5599579" cy="2275913"/>
          </a:xfrm>
          <a:prstGeom prst="rect">
            <a:avLst/>
          </a:prstGeom>
        </p:spPr>
      </p:pic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D63FD44-5E4B-7516-4353-C3BF2A1E7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70" y="1523279"/>
            <a:ext cx="5091953" cy="1690446"/>
          </a:xfrm>
          <a:prstGeom prst="rect">
            <a:avLst/>
          </a:prstGeom>
        </p:spPr>
      </p:pic>
      <p:pic>
        <p:nvPicPr>
          <p:cNvPr id="11" name="Picture 10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883DEE92-9E0A-D26E-1A26-1456A320D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09001">
            <a:off x="566815" y="3514094"/>
            <a:ext cx="4951045" cy="15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63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85343-1D87-482A-A6EB-669ECD80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Statistiken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8ABFA8-F447-4870-BA4C-6E72D9E9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4</a:t>
            </a:fld>
            <a:endParaRPr lang="de-DE" noProof="0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3552F6B5-B00D-4727-A654-CF43583CD3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961139"/>
              </p:ext>
            </p:extLst>
          </p:nvPr>
        </p:nvGraphicFramePr>
        <p:xfrm>
          <a:off x="1095190" y="1316980"/>
          <a:ext cx="9992096" cy="532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277117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85343-1D87-482A-A6EB-669ECD80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8ABFA8-F447-4870-BA4C-6E72D9E9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5</a:t>
            </a:fld>
            <a:endParaRPr lang="de-DE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912BB5-B8A7-42E9-8DB6-87CDD9E9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35" y="0"/>
            <a:ext cx="10278406" cy="685227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5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323DF-9A82-472C-B43F-3B8598CE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FCF8E63-6491-469A-A019-B0F85F5F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6</a:t>
            </a:fld>
            <a:endParaRPr lang="de-DE" noProof="0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C3A9B64-D273-429D-A28B-6B25BE347DFD}"/>
              </a:ext>
            </a:extLst>
          </p:cNvPr>
          <p:cNvSpPr/>
          <p:nvPr/>
        </p:nvSpPr>
        <p:spPr>
          <a:xfrm>
            <a:off x="524320" y="1713308"/>
            <a:ext cx="3536526" cy="1828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4D41722-CE96-4ED4-93EB-5614A7DCDB5C}"/>
              </a:ext>
            </a:extLst>
          </p:cNvPr>
          <p:cNvSpPr/>
          <p:nvPr/>
        </p:nvSpPr>
        <p:spPr>
          <a:xfrm>
            <a:off x="4716805" y="1709372"/>
            <a:ext cx="3536527" cy="1828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B313AF6-2573-4FFD-A28D-603DDD23AB68}"/>
              </a:ext>
            </a:extLst>
          </p:cNvPr>
          <p:cNvSpPr/>
          <p:nvPr/>
        </p:nvSpPr>
        <p:spPr>
          <a:xfrm>
            <a:off x="8964743" y="2896948"/>
            <a:ext cx="2878667" cy="1828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DA916BE-C6F3-4975-ACBF-68BED2B4C8B3}"/>
              </a:ext>
            </a:extLst>
          </p:cNvPr>
          <p:cNvSpPr/>
          <p:nvPr/>
        </p:nvSpPr>
        <p:spPr>
          <a:xfrm>
            <a:off x="4489851" y="3902908"/>
            <a:ext cx="4253653" cy="270625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8" descr="Next.js Logo - PNG Logo Vector Brand Downloads (SVG, EPS)">
            <a:extLst>
              <a:ext uri="{FF2B5EF4-FFF2-40B4-BE49-F238E27FC236}">
                <a16:creationId xmlns:a16="http://schemas.microsoft.com/office/drawing/2014/main" id="{B7B3E32B-51AA-4B66-99D7-E84BB0AF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3" y="1633089"/>
            <a:ext cx="3182780" cy="198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1E937B-ECA1-444D-B848-09C6B161C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260" y="2795172"/>
            <a:ext cx="3877486" cy="2035680"/>
          </a:xfrm>
          <a:prstGeom prst="rect">
            <a:avLst/>
          </a:prstGeom>
        </p:spPr>
      </p:pic>
      <p:sp>
        <p:nvSpPr>
          <p:cNvPr id="13" name="Inhaltsplatzhalter 4">
            <a:extLst>
              <a:ext uri="{FF2B5EF4-FFF2-40B4-BE49-F238E27FC236}">
                <a16:creationId xmlns:a16="http://schemas.microsoft.com/office/drawing/2014/main" id="{6A5C503D-C555-4AA2-8FD1-4326092EA287}"/>
              </a:ext>
            </a:extLst>
          </p:cNvPr>
          <p:cNvSpPr txBox="1">
            <a:spLocks/>
          </p:cNvSpPr>
          <p:nvPr/>
        </p:nvSpPr>
        <p:spPr>
          <a:xfrm>
            <a:off x="703717" y="1299505"/>
            <a:ext cx="3445566" cy="4953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Frontend</a:t>
            </a:r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ABCE928C-A3A8-4FAF-A30C-774433A9B895}"/>
              </a:ext>
            </a:extLst>
          </p:cNvPr>
          <p:cNvSpPr txBox="1">
            <a:spLocks/>
          </p:cNvSpPr>
          <p:nvPr/>
        </p:nvSpPr>
        <p:spPr>
          <a:xfrm>
            <a:off x="4893894" y="1295569"/>
            <a:ext cx="3445566" cy="4953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Backend</a:t>
            </a:r>
          </a:p>
        </p:txBody>
      </p:sp>
      <p:sp>
        <p:nvSpPr>
          <p:cNvPr id="15" name="Inhaltsplatzhalter 4">
            <a:extLst>
              <a:ext uri="{FF2B5EF4-FFF2-40B4-BE49-F238E27FC236}">
                <a16:creationId xmlns:a16="http://schemas.microsoft.com/office/drawing/2014/main" id="{B7AC99C0-9620-45BE-A010-B66C3BFBBF60}"/>
              </a:ext>
            </a:extLst>
          </p:cNvPr>
          <p:cNvSpPr txBox="1">
            <a:spLocks/>
          </p:cNvSpPr>
          <p:nvPr/>
        </p:nvSpPr>
        <p:spPr>
          <a:xfrm>
            <a:off x="4716805" y="3905113"/>
            <a:ext cx="3445566" cy="4953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API-Service </a:t>
            </a:r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C2A317B0-E442-4FB3-BC26-126DE8B74D55}"/>
              </a:ext>
            </a:extLst>
          </p:cNvPr>
          <p:cNvSpPr txBox="1">
            <a:spLocks/>
          </p:cNvSpPr>
          <p:nvPr/>
        </p:nvSpPr>
        <p:spPr>
          <a:xfrm>
            <a:off x="9857779" y="2464313"/>
            <a:ext cx="3445566" cy="49538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Datenbank</a:t>
            </a:r>
          </a:p>
        </p:txBody>
      </p:sp>
      <p:sp>
        <p:nvSpPr>
          <p:cNvPr id="17" name="Pfeil: nach oben und unten 16">
            <a:extLst>
              <a:ext uri="{FF2B5EF4-FFF2-40B4-BE49-F238E27FC236}">
                <a16:creationId xmlns:a16="http://schemas.microsoft.com/office/drawing/2014/main" id="{0637E334-5EEE-4EA6-9ED8-F9A5990A0755}"/>
              </a:ext>
            </a:extLst>
          </p:cNvPr>
          <p:cNvSpPr/>
          <p:nvPr/>
        </p:nvSpPr>
        <p:spPr>
          <a:xfrm rot="16200000">
            <a:off x="4318516" y="2291124"/>
            <a:ext cx="140619" cy="655955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oben und unten 22">
            <a:extLst>
              <a:ext uri="{FF2B5EF4-FFF2-40B4-BE49-F238E27FC236}">
                <a16:creationId xmlns:a16="http://schemas.microsoft.com/office/drawing/2014/main" id="{4533E87A-8DEE-4C07-83F5-6C5543315419}"/>
              </a:ext>
            </a:extLst>
          </p:cNvPr>
          <p:cNvSpPr/>
          <p:nvPr/>
        </p:nvSpPr>
        <p:spPr>
          <a:xfrm rot="18089206">
            <a:off x="8614431" y="2215490"/>
            <a:ext cx="124951" cy="962270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oben und unten 23">
            <a:extLst>
              <a:ext uri="{FF2B5EF4-FFF2-40B4-BE49-F238E27FC236}">
                <a16:creationId xmlns:a16="http://schemas.microsoft.com/office/drawing/2014/main" id="{E66A73B7-0592-40A7-8E1B-BF9B9D6FBA0C}"/>
              </a:ext>
            </a:extLst>
          </p:cNvPr>
          <p:cNvSpPr/>
          <p:nvPr/>
        </p:nvSpPr>
        <p:spPr>
          <a:xfrm rot="13806697">
            <a:off x="9057354" y="4553868"/>
            <a:ext cx="124951" cy="962270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A54BFCD-CE43-4F86-B5FA-3C848494E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8569" y="2031005"/>
            <a:ext cx="2373802" cy="60915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92E3EB7-7A0F-46EE-861D-FD5B5479B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7734" y="3941294"/>
            <a:ext cx="3819172" cy="3819172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E71073D3-6A6B-4867-96CD-32CD034E76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2406" y="3561660"/>
            <a:ext cx="2735986" cy="273598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207050-6E00-4847-80F9-BEA43C4D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66" y="1609424"/>
            <a:ext cx="2019356" cy="20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3621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83987-D6B5-44B9-A562-49B64342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IST ein </a:t>
            </a:r>
            <a:r>
              <a:rPr lang="de-DE" dirty="0" err="1"/>
              <a:t>SWIFTie</a:t>
            </a:r>
            <a:r>
              <a:rPr lang="de-DE" dirty="0"/>
              <a:t>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3E97385-CDB8-4CC8-BC3E-C250A51C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7</a:t>
            </a:fld>
            <a:endParaRPr lang="de-DE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AE4C6B5-28A4-49D3-8A40-D5A2295EC3F3}"/>
              </a:ext>
            </a:extLst>
          </p:cNvPr>
          <p:cNvSpPr txBox="1">
            <a:spLocks/>
          </p:cNvSpPr>
          <p:nvPr/>
        </p:nvSpPr>
        <p:spPr>
          <a:xfrm>
            <a:off x="2009149" y="1647582"/>
            <a:ext cx="204850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FRONTEND</a:t>
            </a:r>
          </a:p>
          <a:p>
            <a:pPr lvl="1"/>
            <a:r>
              <a:rPr lang="de-DE"/>
              <a:t>PAUL</a:t>
            </a:r>
          </a:p>
          <a:p>
            <a:pPr lvl="1"/>
            <a:r>
              <a:rPr lang="de-DE"/>
              <a:t>NIELS</a:t>
            </a:r>
          </a:p>
          <a:p>
            <a:pPr lvl="1"/>
            <a:r>
              <a:rPr lang="de-DE"/>
              <a:t>ENRICO </a:t>
            </a:r>
            <a:endParaRPr lang="de-DE" dirty="0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2737D469-4AD2-4BD5-BCD4-9261AFAA878F}"/>
              </a:ext>
            </a:extLst>
          </p:cNvPr>
          <p:cNvSpPr txBox="1">
            <a:spLocks/>
          </p:cNvSpPr>
          <p:nvPr/>
        </p:nvSpPr>
        <p:spPr>
          <a:xfrm>
            <a:off x="7824152" y="3823251"/>
            <a:ext cx="2188029" cy="20726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BACKEND</a:t>
            </a:r>
          </a:p>
          <a:p>
            <a:pPr lvl="1"/>
            <a:r>
              <a:rPr lang="de-DE"/>
              <a:t>NIKLAS</a:t>
            </a:r>
          </a:p>
          <a:p>
            <a:pPr lvl="1"/>
            <a:r>
              <a:rPr lang="de-DE"/>
              <a:t>DANAT</a:t>
            </a:r>
          </a:p>
          <a:p>
            <a:pPr lvl="1"/>
            <a:r>
              <a:rPr lang="de-DE"/>
              <a:t>LAURENTZ</a:t>
            </a:r>
          </a:p>
          <a:p>
            <a:pPr lvl="1"/>
            <a:r>
              <a:rPr lang="de-DE"/>
              <a:t>LUKAS</a:t>
            </a:r>
            <a:endParaRPr lang="de-DE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477DB5C-90D9-40AD-94AD-1B8697E58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041" r="7115"/>
          <a:stretch/>
        </p:blipFill>
        <p:spPr bwMode="auto">
          <a:xfrm>
            <a:off x="515938" y="3542147"/>
            <a:ext cx="5034930" cy="2634816"/>
          </a:xfrm>
          <a:prstGeom prst="roundRect">
            <a:avLst>
              <a:gd name="adj" fmla="val 3541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D1ADF-C3EA-4C48-98FF-88E103437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1018" b="8506"/>
          <a:stretch/>
        </p:blipFill>
        <p:spPr bwMode="auto">
          <a:xfrm>
            <a:off x="6178178" y="678858"/>
            <a:ext cx="5479978" cy="2863289"/>
          </a:xfrm>
          <a:prstGeom prst="roundRect">
            <a:avLst>
              <a:gd name="adj" fmla="val 3243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01542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platzhalter 17" descr="Geschäftswachstum mit einfarbiger Füllung">
            <a:extLst>
              <a:ext uri="{FF2B5EF4-FFF2-40B4-BE49-F238E27FC236}">
                <a16:creationId xmlns:a16="http://schemas.microsoft.com/office/drawing/2014/main" id="{8C2E548F-3EEE-44C4-BFC1-E919C3A5FCA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8" b="158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66B64C4-14A6-4F16-8608-FAC2F730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TREIBT UNS AN?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EBFBCC-F388-4CAE-9ACD-87C3681E8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427415"/>
            <a:ext cx="3445566" cy="2284272"/>
          </a:xfrm>
        </p:spPr>
        <p:txBody>
          <a:bodyPr/>
          <a:lstStyle/>
          <a:p>
            <a:r>
              <a:rPr lang="de-DE" sz="2800" dirty="0"/>
              <a:t>PAUL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EA41CF-D3DD-476E-B7AF-D4ED302C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8</a:t>
            </a:fld>
            <a:endParaRPr lang="de-DE" noProof="0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5DCF734B-9329-437A-98AB-D59AE2D989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1559" r="21559"/>
          <a:stretch>
            <a:fillRect/>
          </a:stretch>
        </p:blipFill>
        <p:spPr/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383C3E-2F93-4DB8-BD6E-0314AA4E93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427415"/>
            <a:ext cx="3445200" cy="2284272"/>
          </a:xfrm>
        </p:spPr>
        <p:txBody>
          <a:bodyPr/>
          <a:lstStyle/>
          <a:p>
            <a:r>
              <a:rPr lang="de-DE" sz="2800" dirty="0"/>
              <a:t>LUKAS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827479F-2790-463A-93C8-9CBA5229C1E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de-DE" sz="3200" dirty="0"/>
              <a:t>PRODUKT OWNER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C9BB520-87CF-4E29-9DC6-5EB3F850E46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de-DE" sz="3200" dirty="0"/>
              <a:t>SCRUM</a:t>
            </a:r>
            <a:r>
              <a:rPr lang="de-DE" dirty="0"/>
              <a:t> </a:t>
            </a:r>
            <a:r>
              <a:rPr lang="de-DE" sz="3200" dirty="0"/>
              <a:t>MASTER</a:t>
            </a:r>
            <a:endParaRPr lang="de-DE" dirty="0"/>
          </a:p>
        </p:txBody>
      </p:sp>
      <p:pic>
        <p:nvPicPr>
          <p:cNvPr id="16" name="Bildplatzhalter 15" descr="Gehirn im Kopf mit einfarbiger Füllung">
            <a:extLst>
              <a:ext uri="{FF2B5EF4-FFF2-40B4-BE49-F238E27FC236}">
                <a16:creationId xmlns:a16="http://schemas.microsoft.com/office/drawing/2014/main" id="{E85AA84B-A2B8-479B-AECB-FF7887934C5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8" b="158"/>
          <a:stretch>
            <a:fillRect/>
          </a:stretch>
        </p:blipFill>
        <p:spPr/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323455D-6010-455C-B4EA-1DC2A55D7D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85" b="92652" l="7029" r="92173">
                        <a14:foregroundMark x1="7987" y1="33067" x2="7029" y2="33866"/>
                        <a14:foregroundMark x1="39776" y1="29872" x2="36901" y2="31470"/>
                        <a14:foregroundMark x1="69329" y1="37380" x2="66613" y2="34185"/>
                        <a14:foregroundMark x1="73323" y1="45367" x2="74121" y2="45208"/>
                        <a14:foregroundMark x1="57508" y1="27157" x2="58466" y2="27316"/>
                        <a14:foregroundMark x1="58307" y1="17252" x2="59105" y2="18530"/>
                        <a14:foregroundMark x1="65176" y1="11342" x2="66613" y2="13259"/>
                        <a14:foregroundMark x1="73802" y1="9904" x2="73642" y2="11661"/>
                        <a14:foregroundMark x1="83067" y1="12141" x2="82588" y2="13419"/>
                        <a14:foregroundMark x1="90096" y1="18690" x2="87700" y2="19169"/>
                        <a14:foregroundMark x1="92332" y1="27636" x2="90256" y2="27636"/>
                        <a14:foregroundMark x1="60863" y1="92652" x2="56709" y2="92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669" y="3816626"/>
            <a:ext cx="2062480" cy="206248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170B417-7E4A-472D-98D1-329EF9D008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5453" y="3933288"/>
            <a:ext cx="2868601" cy="182915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27697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C82DB3A-68B0-4993-AD19-03B6E104B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5243073" cy="4351338"/>
          </a:xfrm>
        </p:spPr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to</a:t>
            </a:r>
            <a:r>
              <a:rPr lang="de-DE" dirty="0"/>
              <a:t> Multiplayer</a:t>
            </a:r>
          </a:p>
          <a:p>
            <a:pPr lvl="1"/>
            <a:r>
              <a:rPr lang="de-DE" dirty="0"/>
              <a:t>Gruppen</a:t>
            </a:r>
          </a:p>
          <a:p>
            <a:pPr lvl="1"/>
            <a:r>
              <a:rPr lang="de-DE" dirty="0"/>
              <a:t>Gegen Freunde spielen </a:t>
            </a:r>
          </a:p>
          <a:p>
            <a:r>
              <a:rPr lang="de-DE" dirty="0"/>
              <a:t>Mehr Indizes, Mehr Aktien </a:t>
            </a:r>
          </a:p>
          <a:p>
            <a:pPr lvl="1"/>
            <a:r>
              <a:rPr lang="de-DE" dirty="0"/>
              <a:t>Eine größere Auswahl gewährleisten </a:t>
            </a:r>
          </a:p>
          <a:p>
            <a:r>
              <a:rPr lang="de-DE" dirty="0"/>
              <a:t>Und vieles, vieles MEHR!!!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1BE03A-87AF-4532-9B1F-1779634A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9</a:t>
            </a:fld>
            <a:endParaRPr lang="de-DE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2E5BC7B-EC1E-4E93-A2CB-D1566FEF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What´s</a:t>
            </a:r>
            <a:r>
              <a:rPr lang="de-DE" dirty="0"/>
              <a:t> Next?</a:t>
            </a:r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289F78F8-5C91-4D4F-A2C4-1C22D0250D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627" r="136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887067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Design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95_TF34076243" id="{08700077-069E-4FC7-9803-E0E8FFC68286}" vid="{D3EE604E-3FB4-4B44-A42C-EEFA81C76CB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„Blaue Kreise“</Template>
  <TotalTime>0</TotalTime>
  <Words>359</Words>
  <Application>Microsoft Office PowerPoint</Application>
  <PresentationFormat>Breitbild</PresentationFormat>
  <Paragraphs>76</Paragraphs>
  <Slides>10</Slides>
  <Notes>10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Office-Design</vt:lpstr>
      <vt:lpstr>PowerPoint-Präsentation</vt:lpstr>
      <vt:lpstr>Software Wildau Investment and Financial Trading </vt:lpstr>
      <vt:lpstr>Was macht man mit so viel Geld?</vt:lpstr>
      <vt:lpstr>Statistiken</vt:lpstr>
      <vt:lpstr>PowerPoint-Präsentation</vt:lpstr>
      <vt:lpstr>Technologien</vt:lpstr>
      <vt:lpstr>WER IST ein SWIFTie?</vt:lpstr>
      <vt:lpstr>WER TREIBT UNS AN?</vt:lpstr>
      <vt:lpstr>What´s Next?</vt:lpstr>
      <vt:lpstr>https://swift.wsf.wir.ad.th-wildau.de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Präsentati-onstitel</dc:title>
  <dc:creator>Lukas Sontowski</dc:creator>
  <cp:lastModifiedBy>Lukas Sontowski</cp:lastModifiedBy>
  <cp:revision>141</cp:revision>
  <dcterms:created xsi:type="dcterms:W3CDTF">2025-04-07T12:42:05Z</dcterms:created>
  <dcterms:modified xsi:type="dcterms:W3CDTF">2025-07-05T08:31:32Z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